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1606" r:id="rId5"/>
    <p:sldId id="1600" r:id="rId6"/>
    <p:sldId id="1601" r:id="rId7"/>
    <p:sldId id="1607" r:id="rId8"/>
    <p:sldId id="262" r:id="rId9"/>
    <p:sldId id="1610" r:id="rId10"/>
    <p:sldId id="1602" r:id="rId11"/>
    <p:sldId id="1603" r:id="rId12"/>
    <p:sldId id="1608" r:id="rId13"/>
    <p:sldId id="1609" r:id="rId14"/>
    <p:sldId id="1611" r:id="rId15"/>
    <p:sldId id="261" r:id="rId16"/>
    <p:sldId id="161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8"/>
    <a:srgbClr val="32355E"/>
    <a:srgbClr val="1E224E"/>
    <a:srgbClr val="D6522A"/>
    <a:srgbClr val="D6522B"/>
    <a:srgbClr val="D5512B"/>
    <a:srgbClr val="161E4E"/>
    <a:srgbClr val="D5522B"/>
    <a:srgbClr val="151D4E"/>
    <a:srgbClr val="D83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70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443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61A280-7F01-4F5C-9EC5-5B59673FE5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D9410-1672-451C-AF63-6D04410A78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6C8FE-A40F-4EFA-9399-CBDFD77EB4EF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C3778-0BA9-4B0C-BF37-482CA2B888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C7D-2634-4F3B-B4DE-6F901C84CE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EE46-BCC1-4605-92AD-9EDFF810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1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E1A50-ADA4-4343-9FD7-5307B4B307B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3ACA-F8B5-4D03-B594-D86FCD31A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0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>
      <p:bgPr>
        <a:blipFill dpi="0" rotWithShape="1">
          <a:blip r:embed="rId2">
            <a:alphaModFix amt="9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4F210A-C566-4CFD-A79D-936D32EE7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436" y="3405615"/>
            <a:ext cx="10702512" cy="768672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5400" b="0" spc="-50" baseline="0">
                <a:solidFill>
                  <a:schemeClr val="bg1"/>
                </a:solidFill>
                <a:latin typeface="Nunito Sans" pitchFamily="2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F396BF-840A-4AB6-BAD9-3952A39CBE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65515" y="4434955"/>
            <a:ext cx="5510213" cy="51244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solidFill>
                  <a:schemeClr val="bg1"/>
                </a:solidFill>
                <a:latin typeface="Nunito Sans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55607B2-466D-41BF-ADFF-F49BD2F4E4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65516" y="5069136"/>
            <a:ext cx="5510213" cy="39857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1"/>
                </a:solidFill>
                <a:latin typeface="Nunito Sans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B363627-6088-437F-A24A-ADAA49997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7436" y="4340528"/>
            <a:ext cx="1516208" cy="1516208"/>
          </a:xfrm>
          <a:prstGeom prst="ellipse">
            <a:avLst/>
          </a:prstGeom>
          <a:ln w="28575">
            <a:solidFill>
              <a:srgbClr val="004D88"/>
            </a:solidFill>
          </a:ln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E6E83-8F3C-44AD-BA77-D1425A233AF7}"/>
              </a:ext>
            </a:extLst>
          </p:cNvPr>
          <p:cNvSpPr txBox="1"/>
          <p:nvPr userDrawn="1"/>
        </p:nvSpPr>
        <p:spPr>
          <a:xfrm>
            <a:off x="319546" y="729514"/>
            <a:ext cx="79887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FFFFFF"/>
                </a:solidFill>
                <a:effectLst/>
                <a:latin typeface="Nunito Sans" pitchFamily="2" charset="0"/>
              </a:rPr>
              <a:t> BY THE COMMUNITY | FOR THE COMMUNITY</a:t>
            </a:r>
          </a:p>
          <a:p>
            <a:pPr algn="l"/>
            <a:endParaRPr lang="en-US" sz="1800" b="0" i="0" dirty="0">
              <a:solidFill>
                <a:srgbClr val="FFFFFF"/>
              </a:solidFill>
              <a:effectLst/>
              <a:latin typeface="Nunito Sans" pitchFamily="2" charset="0"/>
            </a:endParaRPr>
          </a:p>
          <a:p>
            <a:pPr algn="l"/>
            <a:r>
              <a:rPr lang="en-US" sz="4400" b="0" i="0" dirty="0">
                <a:solidFill>
                  <a:srgbClr val="FFFFFF"/>
                </a:solidFill>
                <a:effectLst/>
                <a:latin typeface="Nunito Sans" pitchFamily="2" charset="0"/>
              </a:rPr>
              <a:t>Global Azure, Pune 2025</a:t>
            </a:r>
            <a:endParaRPr lang="en-US" sz="1800" b="0" i="0" dirty="0">
              <a:solidFill>
                <a:srgbClr val="FFFFFF"/>
              </a:solidFill>
              <a:effectLst/>
              <a:latin typeface="Nunit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5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D89B-B653-4D3F-AE3F-AF2ABA66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8" y="103985"/>
            <a:ext cx="11647180" cy="82391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2747B-240C-48B6-A92C-3B36A5E6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89" y="1140389"/>
            <a:ext cx="563967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F2612-2C82-4A18-AE6C-53FA16AF1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0189" y="1964300"/>
            <a:ext cx="5639670" cy="4171027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3D646-6E95-42DE-97C2-3E5FB6F1F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7698" y="1155394"/>
            <a:ext cx="563967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5B49C-9A65-4CD7-B1EA-03831C3EE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7698" y="1979305"/>
            <a:ext cx="5639670" cy="4156023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200FC-EA8F-4983-826A-A4EA7BB0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9C043-5FEA-4D9D-A3ED-9D519593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464C5-7145-4AB7-B0CF-F3A65375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5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F670-5CEC-4635-9F70-8BB642C6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EBEAC-EB2E-4013-91CA-254C1428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FDF7C-63CA-4A5B-9B48-A48F047E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1CAB5-A57C-430C-9DBC-0C49B683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2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9FEEC-0633-4EE7-8BFF-F100374C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19079-850E-4D7A-8996-35290DAA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41A22-ABA0-4235-8CA9-8BC9C249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5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8A9-7FE9-45F4-BB5B-73DE510A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7B242-6D1E-4C46-AD12-03B58473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8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0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0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BBCEC-555B-4EAB-ADC1-381547B18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B07DE-8C45-4AF4-BA3A-1897194D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D31EB7D-9C62-455A-A64E-330624384AE6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0819F-F860-4A9D-AB7B-ED09695A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D8211-ED63-4D23-B4A7-9624FA52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9636165-9CEE-4051-8F50-B259C1E54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3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E424-F155-42BB-B32B-6EF29ED3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D1B42-016F-487F-A71B-830F9134D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830109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225BA-7CF5-4E2D-B41A-52A716E54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F1F2E-2F3E-492C-AA51-97488ADD57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D31EB7D-9C62-455A-A64E-330624384AE6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94C7E-4BD6-4F5D-BB99-9E4A183A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C3673-1CB9-4D30-9AD9-34CC56AA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9636165-9CEE-4051-8F50-B259C1E54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86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81F-52BF-4F2E-959B-D2E417B9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E35CA-ABF7-4BC4-BC64-86D7A693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BF840-53C4-4DAC-8278-327C5F99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D31EB7D-9C62-455A-A64E-330624384AE6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6C34E-5FD0-43B3-8B88-A632F3E3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20E5-B472-4C98-AD8C-9341A875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9636165-9CEE-4051-8F50-B259C1E54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90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41C1F-0C05-45F9-B170-B7343735E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BE1FA-9EA4-4BE5-BD0B-0B107D0C5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7EF5F-A523-4DE8-8A95-ECE6451D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D31EB7D-9C62-455A-A64E-330624384AE6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ACE8C-00AC-4D81-AB73-8A17F04A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1236A-F83C-4378-ACB8-81BF10C2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9636165-9CEE-4051-8F50-B259C1E54E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10000"/>
            <a:lum/>
          </a:blip>
          <a:srcRect/>
          <a:stretch>
            <a:fillRect l="2000" t="-4000" r="-45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2790566" y="3773130"/>
            <a:ext cx="5724169" cy="11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600" b="1" dirty="0">
                <a:solidFill>
                  <a:srgbClr val="004D88"/>
                </a:solidFill>
                <a:latin typeface="Segoe UI" panose="020B0502040204020203" pitchFamily="34" charset="0"/>
                <a:ea typeface="Proxima Nova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1A4DE-FB62-4A25-B881-68D39E475818}"/>
              </a:ext>
            </a:extLst>
          </p:cNvPr>
          <p:cNvSpPr txBox="1"/>
          <p:nvPr userDrawn="1"/>
        </p:nvSpPr>
        <p:spPr>
          <a:xfrm>
            <a:off x="290060" y="194210"/>
            <a:ext cx="2094274" cy="256224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0" spc="-50" baseline="0">
                <a:solidFill>
                  <a:srgbClr val="151D4E"/>
                </a:solidFill>
                <a:latin typeface="Arial Rounded MT Bold" panose="020F0704030504030204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b="0" dirty="0">
                <a:solidFill>
                  <a:srgbClr val="004D88"/>
                </a:solidFill>
                <a:latin typeface="Nunito Sans" pitchFamily="2" charset="0"/>
              </a:rPr>
              <a:t>Organized</a:t>
            </a:r>
            <a:r>
              <a:rPr lang="en-US" dirty="0">
                <a:solidFill>
                  <a:srgbClr val="004D88"/>
                </a:solidFill>
                <a:latin typeface="Nunito Sans" pitchFamily="2" charset="0"/>
              </a:rPr>
              <a:t>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94369-C1E7-4B0A-94B8-13016E9BC7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0" y="499336"/>
            <a:ext cx="740344" cy="664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7B1B9-17D3-41AE-923C-313BBD28F56B}"/>
              </a:ext>
            </a:extLst>
          </p:cNvPr>
          <p:cNvSpPr txBox="1"/>
          <p:nvPr userDrawn="1"/>
        </p:nvSpPr>
        <p:spPr>
          <a:xfrm>
            <a:off x="1158772" y="483629"/>
            <a:ext cx="4163957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6000" b="0" spc="-50" baseline="0">
                <a:solidFill>
                  <a:srgbClr val="D83900"/>
                </a:solidFill>
                <a:latin typeface="Arial Rounded MT Bold" panose="020F0704030504030204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2400" dirty="0">
                <a:solidFill>
                  <a:srgbClr val="004D88"/>
                </a:solidFill>
              </a:rPr>
              <a:t>Pune Tech</a:t>
            </a:r>
          </a:p>
          <a:p>
            <a:r>
              <a:rPr lang="en-US" sz="2400" dirty="0">
                <a:solidFill>
                  <a:srgbClr val="004D88"/>
                </a:solidFill>
              </a:rPr>
              <a:t>Community</a:t>
            </a:r>
          </a:p>
        </p:txBody>
      </p:sp>
      <p:pic>
        <p:nvPicPr>
          <p:cNvPr id="4" name="Picture 3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1062E464-62A5-D4EC-8499-19CD6DCA91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56" y="1954829"/>
            <a:ext cx="1956187" cy="19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 Slide">
    <p:bg>
      <p:bgPr>
        <a:blipFill dpi="0" rotWithShape="1">
          <a:blip r:embed="rId2">
            <a:alphaModFix amt="10000"/>
            <a:lum/>
          </a:blip>
          <a:srcRect/>
          <a:stretch>
            <a:fillRect l="-11000" t="-4000" r="-3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0E3ACD-7FA1-43FB-92AB-D2FC6B01A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59060" y="885060"/>
            <a:ext cx="2139315" cy="2139315"/>
          </a:xfrm>
          <a:prstGeom prst="ellipse">
            <a:avLst/>
          </a:prstGeom>
          <a:ln w="28575">
            <a:solidFill>
              <a:srgbClr val="004D88"/>
            </a:solidFill>
          </a:ln>
        </p:spPr>
        <p:txBody>
          <a:bodyPr>
            <a:normAutofit/>
          </a:bodyPr>
          <a:lstStyle>
            <a:lvl1pPr>
              <a:defRPr sz="2400">
                <a:latin typeface="Nunito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3310B1C-6FB4-4D3B-B79A-DF315C87F042}"/>
              </a:ext>
            </a:extLst>
          </p:cNvPr>
          <p:cNvSpPr/>
          <p:nvPr userDrawn="1"/>
        </p:nvSpPr>
        <p:spPr>
          <a:xfrm>
            <a:off x="-4246" y="427860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004D88"/>
          </a:solidFill>
          <a:ln>
            <a:solidFill>
              <a:srgbClr val="004D8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Nunito Sans" pitchFamily="2" charset="0"/>
            </a:endParaRPr>
          </a:p>
        </p:txBody>
      </p:sp>
      <p:pic>
        <p:nvPicPr>
          <p:cNvPr id="19" name="Picture 1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531FDE4E-E351-4870-BEA4-F9D05AB5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71" y="3933168"/>
            <a:ext cx="478535" cy="427500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494260-7BC2-4EE2-99AB-510B51B40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571" y="3351710"/>
            <a:ext cx="536536" cy="397760"/>
          </a:xfrm>
          <a:prstGeom prst="rect">
            <a:avLst/>
          </a:prstGeom>
        </p:spPr>
      </p:pic>
      <p:pic>
        <p:nvPicPr>
          <p:cNvPr id="3" name="Picture 2" descr="A picture containing computer, device&#10;&#10;Description automatically generated">
            <a:extLst>
              <a:ext uri="{FF2B5EF4-FFF2-40B4-BE49-F238E27FC236}">
                <a16:creationId xmlns:a16="http://schemas.microsoft.com/office/drawing/2014/main" id="{A1BCAD9C-7170-428B-AC0B-A34623E7B6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763" y="4529822"/>
            <a:ext cx="438152" cy="438152"/>
          </a:xfrm>
          <a:prstGeom prst="rect">
            <a:avLst/>
          </a:prstGeom>
        </p:spPr>
      </p:pic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C262EB2-13EB-49D4-8BA7-298D994B3D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0949" y="3448975"/>
            <a:ext cx="3534646" cy="25622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7B42D6-3699-44E1-AF05-8156CC486F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3932" y="4017531"/>
            <a:ext cx="3534645" cy="25622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LinkedIn Profile URL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21BE5B3-06E9-4189-819D-3BDD7BCBDC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90948" y="4619511"/>
            <a:ext cx="3534644" cy="25622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Twitter handler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300C2C4-9929-47CE-B85E-C40E626325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319" y="1595287"/>
            <a:ext cx="7338496" cy="3416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Tagline 1 (e.g. Azure Consultant, MVP, MCT, etc.)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755EAE8-D6C7-4D76-A3B0-6EB2450CA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8319" y="2096498"/>
            <a:ext cx="7338496" cy="28469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Tagline 2 (Optional) (e.g. Speaker, Author, etc.)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B7D0CF-A8EC-497C-8FF8-62AC808D94F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988" y="2615381"/>
            <a:ext cx="7342740" cy="3490600"/>
          </a:xfrm>
        </p:spPr>
        <p:txBody>
          <a:bodyPr/>
          <a:lstStyle>
            <a:lvl1pPr marL="0" indent="0">
              <a:buNone/>
              <a:defRPr>
                <a:latin typeface="Nunito Sans" pitchFamily="2" charset="0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Speaker Bio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1ECDB1A-04AF-4820-83D4-684393941F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9" y="624390"/>
            <a:ext cx="6885929" cy="56938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4000" b="0" kern="1200" dirty="0">
                <a:solidFill>
                  <a:schemeClr val="bg1"/>
                </a:solidFill>
                <a:latin typeface="Nunito Sans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9618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>
            <a:alphaModFix amt="10000"/>
            <a:lum/>
          </a:blip>
          <a:srcRect/>
          <a:stretch>
            <a:fillRect l="2000" t="-4000" r="-45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80326"/>
            <a:ext cx="6400800" cy="854080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50" baseline="0" dirty="0">
                <a:ln w="3175">
                  <a:noFill/>
                </a:ln>
                <a:solidFill>
                  <a:srgbClr val="004D88"/>
                </a:solidFill>
                <a:effectLst/>
                <a:latin typeface="Nunito Sans" pitchFamily="2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453F7F1-31A1-4AAF-8FA6-C5DA99892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solidFill>
                  <a:srgbClr val="004D88"/>
                </a:soli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Demo Subtitle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C31649-8481-434D-8633-A945DF033FDA}"/>
              </a:ext>
            </a:extLst>
          </p:cNvPr>
          <p:cNvSpPr/>
          <p:nvPr userDrawn="1"/>
        </p:nvSpPr>
        <p:spPr>
          <a:xfrm>
            <a:off x="529233" y="3360"/>
            <a:ext cx="1435947" cy="536581"/>
          </a:xfrm>
          <a:prstGeom prst="rect">
            <a:avLst/>
          </a:prstGeom>
          <a:solidFill>
            <a:srgbClr val="004D88"/>
          </a:solidFill>
          <a:ln>
            <a:solidFill>
              <a:srgbClr val="004D8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Demo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513EB-6A18-4BE7-949C-D03074C3FCE3}"/>
              </a:ext>
            </a:extLst>
          </p:cNvPr>
          <p:cNvCxnSpPr/>
          <p:nvPr userDrawn="1"/>
        </p:nvCxnSpPr>
        <p:spPr>
          <a:xfrm>
            <a:off x="584200" y="3669162"/>
            <a:ext cx="1494264" cy="0"/>
          </a:xfrm>
          <a:prstGeom prst="line">
            <a:avLst/>
          </a:prstGeom>
          <a:ln w="41275">
            <a:solidFill>
              <a:srgbClr val="1E22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2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Pr>
        <a:blipFill dpi="0" rotWithShape="1">
          <a:blip r:embed="rId2">
            <a:alphaModFix amt="10000"/>
            <a:lum/>
          </a:blip>
          <a:srcRect/>
          <a:stretch>
            <a:fillRect l="2000" t="-4000" r="-45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6A827D-9BFA-4542-AE7D-D868557FF9C0}"/>
              </a:ext>
            </a:extLst>
          </p:cNvPr>
          <p:cNvCxnSpPr/>
          <p:nvPr userDrawn="1"/>
        </p:nvCxnSpPr>
        <p:spPr>
          <a:xfrm>
            <a:off x="841651" y="1458822"/>
            <a:ext cx="1494264" cy="0"/>
          </a:xfrm>
          <a:prstGeom prst="line">
            <a:avLst/>
          </a:prstGeom>
          <a:ln w="41275">
            <a:solidFill>
              <a:srgbClr val="1E22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ADB76C-EAFB-4FA9-842C-92856D5B9CFD}"/>
              </a:ext>
            </a:extLst>
          </p:cNvPr>
          <p:cNvSpPr/>
          <p:nvPr userDrawn="1"/>
        </p:nvSpPr>
        <p:spPr>
          <a:xfrm>
            <a:off x="383192" y="448823"/>
            <a:ext cx="8574451" cy="89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4800" b="1" dirty="0">
                <a:solidFill>
                  <a:srgbClr val="004D88"/>
                </a:solidFill>
                <a:latin typeface="Segoe UI" panose="020B0502040204020203" pitchFamily="34" charset="0"/>
                <a:ea typeface="Proxima Nova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D39669-4B38-468C-A12F-4BB869C09E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651" y="1680623"/>
            <a:ext cx="5510213" cy="1212383"/>
          </a:xfrm>
          <a:noFill/>
        </p:spPr>
        <p:txBody>
          <a:bodyPr wrap="square" lIns="0" tIns="0" rIns="0" bIns="0">
            <a:spAutoFit/>
          </a:bodyPr>
          <a:lstStyle>
            <a:lvl1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spc="0" baseline="0">
                <a:solidFill>
                  <a:srgbClr val="004D8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406039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1019D5-B2A6-40B7-8CD4-94C971D13445}"/>
              </a:ext>
            </a:extLst>
          </p:cNvPr>
          <p:cNvCxnSpPr/>
          <p:nvPr userDrawn="1"/>
        </p:nvCxnSpPr>
        <p:spPr>
          <a:xfrm>
            <a:off x="584199" y="3741564"/>
            <a:ext cx="1494264" cy="0"/>
          </a:xfrm>
          <a:prstGeom prst="line">
            <a:avLst/>
          </a:prstGeom>
          <a:ln w="412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B5B349F-CA7A-4D74-8E3C-07A79F8B1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679696"/>
            <a:ext cx="5510213" cy="854080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000" b="0" spc="-50" baseline="0">
                <a:solidFill>
                  <a:schemeClr val="bg1"/>
                </a:solidFill>
                <a:latin typeface="Nunito Sans" pitchFamily="2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2A4CE0A-7B63-45A0-843A-8C9EC1BCE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43938"/>
            <a:ext cx="5510213" cy="51244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solidFill>
                  <a:schemeClr val="bg1"/>
                </a:solidFill>
                <a:latin typeface="Nunito Sans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47204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19BA-A691-4701-A2C4-705C0D2E6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A9D76-67BB-4C6D-9B4E-7CAC65B36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0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E804-2E15-452F-81AA-C7771FE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31" y="110029"/>
            <a:ext cx="11739359" cy="951855"/>
          </a:xfrm>
        </p:spPr>
        <p:txBody>
          <a:bodyPr>
            <a:normAutofit/>
          </a:bodyPr>
          <a:lstStyle>
            <a:lvl1pPr>
              <a:defRPr sz="4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E3AE-4A1D-4963-886F-B76A02648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31" y="1253331"/>
            <a:ext cx="11739359" cy="4862334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4A178-9F81-4B73-990F-9EB4EA0C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D597-1F4E-449C-955C-F373138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9F35D-4246-4049-98FE-5A81AAA4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6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5F49-BE49-445A-8122-A488937E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64036-F293-4C92-AFD8-04A3F766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6140F-2E54-4F7D-B9A1-E27F23E7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E428-636F-4B73-8312-2D82714C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2C60-11EA-49DD-A6C1-DB54F852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7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8DC7-15DC-4059-9907-FF125977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666" y="1185673"/>
            <a:ext cx="5554508" cy="4971845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DC735-A6A9-45CE-8872-CD8405ED9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0950" y="1197913"/>
            <a:ext cx="5974384" cy="4975020"/>
          </a:xfrm>
        </p:spPr>
        <p:txBody>
          <a:bodyPr/>
          <a:lstStyle>
            <a:lvl1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355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667DB-BD01-4831-A93E-33703F31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91D6-40ED-4B87-8530-AB344481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B4626-A74B-41BB-B1E2-A7650B80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F4676F-104E-4DEC-A15D-0104219E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32" y="149358"/>
            <a:ext cx="11739357" cy="87319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01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5481E-FAC2-419E-9A7F-3E69540E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05" y="224716"/>
            <a:ext cx="11685490" cy="819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8CD83-25A8-4FF3-BECB-CB04937AF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97" y="1185962"/>
            <a:ext cx="11674097" cy="4949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50F83-149C-4089-A384-EDF81F19F1D8}"/>
              </a:ext>
            </a:extLst>
          </p:cNvPr>
          <p:cNvSpPr/>
          <p:nvPr userDrawn="1"/>
        </p:nvSpPr>
        <p:spPr>
          <a:xfrm>
            <a:off x="-1101" y="6259271"/>
            <a:ext cx="12215505" cy="606964"/>
          </a:xfrm>
          <a:prstGeom prst="rect">
            <a:avLst/>
          </a:prstGeom>
          <a:solidFill>
            <a:srgbClr val="004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FECAC-F8ED-4D1A-86E0-DB3B8A19610A}"/>
              </a:ext>
            </a:extLst>
          </p:cNvPr>
          <p:cNvSpPr txBox="1"/>
          <p:nvPr userDrawn="1"/>
        </p:nvSpPr>
        <p:spPr>
          <a:xfrm>
            <a:off x="9371393" y="6278121"/>
            <a:ext cx="1094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Organized By:</a:t>
            </a:r>
            <a:endParaRPr lang="en-IN" sz="1000" b="1" i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EDD516-1054-42A7-8ED2-5E3294F4D127}"/>
              </a:ext>
            </a:extLst>
          </p:cNvPr>
          <p:cNvSpPr txBox="1"/>
          <p:nvPr userDrawn="1"/>
        </p:nvSpPr>
        <p:spPr>
          <a:xfrm>
            <a:off x="5286786" y="6279182"/>
            <a:ext cx="225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@GlobalAzure </a:t>
            </a:r>
          </a:p>
          <a:p>
            <a:pPr algn="l"/>
            <a:r>
              <a:rPr lang="en-US" sz="1400" b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#GlobalAzure</a:t>
            </a:r>
          </a:p>
        </p:txBody>
      </p:sp>
      <p:pic>
        <p:nvPicPr>
          <p:cNvPr id="19" name="Picture 18" descr="A picture containing ax, plant&#10;&#10;Description automatically generated">
            <a:extLst>
              <a:ext uri="{FF2B5EF4-FFF2-40B4-BE49-F238E27FC236}">
                <a16:creationId xmlns:a16="http://schemas.microsoft.com/office/drawing/2014/main" id="{472A6468-7947-42A3-B36E-9CAC5D71B9C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81" y="6381812"/>
            <a:ext cx="410918" cy="367169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EF03CB-BA17-4707-A254-436DC27F70E7}"/>
              </a:ext>
            </a:extLst>
          </p:cNvPr>
          <p:cNvSpPr txBox="1"/>
          <p:nvPr userDrawn="1"/>
        </p:nvSpPr>
        <p:spPr>
          <a:xfrm>
            <a:off x="9459516" y="6420205"/>
            <a:ext cx="288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Pune Tech Community</a:t>
            </a:r>
            <a:endParaRPr lang="en-IN" sz="1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864AE0-88F8-4A61-8922-E4E44DD41D8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63" y="6242430"/>
            <a:ext cx="652822" cy="586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6313D2-A68D-4874-8F34-2244A94F2DCF}"/>
              </a:ext>
            </a:extLst>
          </p:cNvPr>
          <p:cNvSpPr txBox="1"/>
          <p:nvPr userDrawn="1"/>
        </p:nvSpPr>
        <p:spPr>
          <a:xfrm>
            <a:off x="891167" y="6411049"/>
            <a:ext cx="3018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FFFFFF"/>
                </a:solidFill>
                <a:effectLst/>
                <a:latin typeface="Nunito Sans" pitchFamily="2" charset="0"/>
              </a:rPr>
              <a:t>Global Azure, Pune 2025</a:t>
            </a:r>
            <a:endParaRPr lang="en-US" dirty="0"/>
          </a:p>
        </p:txBody>
      </p:sp>
      <p:pic>
        <p:nvPicPr>
          <p:cNvPr id="5" name="Picture 4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FB24EC80-3DB3-6995-6831-F5971482C49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091" y="-112101"/>
            <a:ext cx="1378909" cy="1378909"/>
          </a:xfrm>
          <a:prstGeom prst="rect">
            <a:avLst/>
          </a:prstGeom>
        </p:spPr>
      </p:pic>
      <p:pic>
        <p:nvPicPr>
          <p:cNvPr id="9" name="Picture 8" descr="A blue and white logo with a world map&#10;&#10;AI-generated content may be incorrect.">
            <a:extLst>
              <a:ext uri="{FF2B5EF4-FFF2-40B4-BE49-F238E27FC236}">
                <a16:creationId xmlns:a16="http://schemas.microsoft.com/office/drawing/2014/main" id="{DB3BF1AB-103D-78B4-F4AB-E8CF7E8A077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" y="6139319"/>
            <a:ext cx="812978" cy="8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65" r:id="rId3"/>
    <p:sldLayoutId id="2147483667" r:id="rId4"/>
    <p:sldLayoutId id="2147483666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>
          <a:solidFill>
            <a:srgbClr val="004D88"/>
          </a:solidFill>
          <a:latin typeface="Nunito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ire" TargetMode="External"/><Relationship Id="rId2" Type="http://schemas.openxmlformats.org/officeDocument/2006/relationships/hyperlink" Target="https://github.com/emimontesdeoca/global-azure-2025-accra-net-aspire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x.com/emimontesdeocaa" TargetMode="External"/><Relationship Id="rId5" Type="http://schemas.openxmlformats.org/officeDocument/2006/relationships/hyperlink" Target="https://x.com/davidfowl" TargetMode="External"/><Relationship Id="rId4" Type="http://schemas.openxmlformats.org/officeDocument/2006/relationships/hyperlink" Target="https://devblogs.microsoft.com/dotnet/category/dotnet-aspir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6268-0EF3-435E-BE9C-462EC068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36" y="2657718"/>
            <a:ext cx="10702512" cy="1516569"/>
          </a:xfrm>
        </p:spPr>
        <p:txBody>
          <a:bodyPr/>
          <a:lstStyle/>
          <a:p>
            <a:r>
              <a:rPr lang="en-US" dirty="0"/>
              <a:t>.NET Aspire: Cloud-Native Without the Chaos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42276-78FA-480F-A8AE-40513831D7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Emiliano Montesdeoca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40494-8C5B-40EB-9F47-93F16868E3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5516" y="5069136"/>
            <a:ext cx="6778659" cy="786369"/>
          </a:xfrm>
        </p:spPr>
        <p:txBody>
          <a:bodyPr/>
          <a:lstStyle/>
          <a:p>
            <a:r>
              <a:rPr lang="en-US" dirty="0"/>
              <a:t>Cloud Dev Team lead @ </a:t>
            </a:r>
            <a:r>
              <a:rPr lang="en-US" dirty="0" err="1"/>
              <a:t>Intelequia</a:t>
            </a:r>
            <a:endParaRPr lang="en-US" dirty="0"/>
          </a:p>
          <a:p>
            <a:r>
              <a:rPr lang="en-US" dirty="0"/>
              <a:t>Microsoft MVP Developer Technologies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153D69-3AC9-2293-F01C-825D27F85EE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905312-DDFF-F7EE-CF68-31E7057399BC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095521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E9C13-DDD5-FEBC-D51F-8085E0DF8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B92582-2E16-2FC3-3B03-90DB48CC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.NET Aspire – an overview of a godsent tool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CE55C2-0CF0-72E9-9C1D-69AC72BBD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150" y="1571434"/>
            <a:ext cx="5449501" cy="392796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Provides tools, templates, and packages to help you build observable, production-ready apps.</a:t>
            </a:r>
          </a:p>
          <a:p>
            <a:r>
              <a:rPr lang="en-US" sz="3600" dirty="0"/>
              <a:t>Delivered through NuGet packages, .NET Aspire simplifies common challenges in modern app development. </a:t>
            </a:r>
          </a:p>
        </p:txBody>
      </p:sp>
      <p:pic>
        <p:nvPicPr>
          <p:cNvPr id="5128" name="Picture 8" descr="Going Cloud Native With .NET Aspire">
            <a:extLst>
              <a:ext uri="{FF2B5EF4-FFF2-40B4-BE49-F238E27FC236}">
                <a16:creationId xmlns:a16="http://schemas.microsoft.com/office/drawing/2014/main" id="{1EAE713B-6C72-00B4-2FFE-76DA32DF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7" y="2789731"/>
            <a:ext cx="5247891" cy="29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5D88FC-F34E-928D-F87E-857D9DBC6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71" y="1394619"/>
            <a:ext cx="4658136" cy="1023049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B7DF8FD-58D0-679E-6CF5-600317EC5C10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422310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AE04-2F46-0478-445C-5DFCBA3C8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23C15-A983-52CC-8DD5-161ED625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Aspire – 3 main characteristics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662FA4-55FB-1E33-DC84-1629EEABF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19" y="1122498"/>
            <a:ext cx="3085557" cy="1153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Dev-time orchestration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9B8383E-16C6-1F55-A6FE-2B141ABD2276}"/>
              </a:ext>
            </a:extLst>
          </p:cNvPr>
          <p:cNvSpPr txBox="1">
            <a:spLocks/>
          </p:cNvSpPr>
          <p:nvPr/>
        </p:nvSpPr>
        <p:spPr>
          <a:xfrm>
            <a:off x="4214574" y="1122498"/>
            <a:ext cx="3085557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.NET Aspire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A4FA3-7411-6A29-A0F8-5A9C1FA99E18}"/>
              </a:ext>
            </a:extLst>
          </p:cNvPr>
          <p:cNvSpPr txBox="1">
            <a:spLocks/>
          </p:cNvSpPr>
          <p:nvPr/>
        </p:nvSpPr>
        <p:spPr>
          <a:xfrm>
            <a:off x="7896354" y="1108661"/>
            <a:ext cx="3966660" cy="17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Project templates and tooling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D75BDB-5F0C-65D7-7A85-6A38D69594E2}"/>
              </a:ext>
            </a:extLst>
          </p:cNvPr>
          <p:cNvSpPr txBox="1">
            <a:spLocks/>
          </p:cNvSpPr>
          <p:nvPr/>
        </p:nvSpPr>
        <p:spPr>
          <a:xfrm>
            <a:off x="4342774" y="2347527"/>
            <a:ext cx="3085557" cy="21686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/>
                </a:solidFill>
              </a:rPr>
              <a:t>Integrations</a:t>
            </a:r>
            <a:r>
              <a:rPr lang="en-US" sz="2400" dirty="0">
                <a:solidFill>
                  <a:schemeClr val="tx1"/>
                </a:solidFill>
              </a:rPr>
              <a:t> are </a:t>
            </a:r>
            <a:r>
              <a:rPr lang="en-US" sz="2400" b="1" dirty="0">
                <a:solidFill>
                  <a:schemeClr val="tx1"/>
                </a:solidFill>
              </a:rPr>
              <a:t>NuGet</a:t>
            </a:r>
            <a:r>
              <a:rPr lang="en-US" sz="2400" dirty="0">
                <a:solidFill>
                  <a:schemeClr val="tx1"/>
                </a:solidFill>
              </a:rPr>
              <a:t> packages designed to </a:t>
            </a:r>
            <a:r>
              <a:rPr lang="en-US" sz="2400" b="1" dirty="0">
                <a:solidFill>
                  <a:schemeClr val="tx1"/>
                </a:solidFill>
              </a:rPr>
              <a:t>simplify</a:t>
            </a:r>
            <a:r>
              <a:rPr lang="en-US" sz="2400" dirty="0">
                <a:solidFill>
                  <a:schemeClr val="tx1"/>
                </a:solidFill>
              </a:rPr>
              <a:t> connections to popular services and platforms, such as </a:t>
            </a:r>
            <a:r>
              <a:rPr lang="en-US" sz="2400" b="1" dirty="0">
                <a:solidFill>
                  <a:schemeClr val="tx1"/>
                </a:solidFill>
              </a:rPr>
              <a:t>Redis</a:t>
            </a:r>
            <a:r>
              <a:rPr lang="en-US" sz="2400" dirty="0">
                <a:solidFill>
                  <a:schemeClr val="tx1"/>
                </a:solidFill>
              </a:rPr>
              <a:t> or </a:t>
            </a:r>
            <a:r>
              <a:rPr lang="en-US" sz="2400" b="1" dirty="0">
                <a:solidFill>
                  <a:schemeClr val="tx1"/>
                </a:solidFill>
              </a:rPr>
              <a:t>PostgreSQL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83AD94-1DB5-2248-C152-DC04957573F0}"/>
              </a:ext>
            </a:extLst>
          </p:cNvPr>
          <p:cNvSpPr txBox="1">
            <a:spLocks/>
          </p:cNvSpPr>
          <p:nvPr/>
        </p:nvSpPr>
        <p:spPr>
          <a:xfrm>
            <a:off x="8282444" y="2325725"/>
            <a:ext cx="3085557" cy="2116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.NET Aspire provides a set of </a:t>
            </a:r>
            <a:r>
              <a:rPr lang="en-US" sz="2000" b="1" dirty="0">
                <a:solidFill>
                  <a:schemeClr val="tx1"/>
                </a:solidFill>
              </a:rPr>
              <a:t>project templates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b="1" dirty="0">
                <a:solidFill>
                  <a:schemeClr val="tx1"/>
                </a:solidFill>
              </a:rPr>
              <a:t>tooling</a:t>
            </a:r>
            <a:r>
              <a:rPr lang="en-US" sz="2000" dirty="0">
                <a:solidFill>
                  <a:schemeClr val="tx1"/>
                </a:solidFill>
              </a:rPr>
              <a:t> experiences for </a:t>
            </a:r>
            <a:r>
              <a:rPr lang="en-US" sz="2000" b="1" dirty="0">
                <a:solidFill>
                  <a:schemeClr val="tx1"/>
                </a:solidFill>
              </a:rPr>
              <a:t>Visual Studio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b="1" dirty="0">
                <a:solidFill>
                  <a:schemeClr val="tx1"/>
                </a:solidFill>
              </a:rPr>
              <a:t>Visual Studio Code,</a:t>
            </a:r>
            <a:r>
              <a:rPr lang="en-US" sz="2000" dirty="0">
                <a:solidFill>
                  <a:schemeClr val="tx1"/>
                </a:solidFill>
              </a:rPr>
              <a:t> and the </a:t>
            </a:r>
            <a:r>
              <a:rPr lang="en-US" sz="2000" b="1" dirty="0">
                <a:solidFill>
                  <a:schemeClr val="tx1"/>
                </a:solidFill>
              </a:rPr>
              <a:t>.NET CLI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D6A58B-E576-5B53-A3C7-CA02BC666237}"/>
              </a:ext>
            </a:extLst>
          </p:cNvPr>
          <p:cNvSpPr txBox="1">
            <a:spLocks/>
          </p:cNvSpPr>
          <p:nvPr/>
        </p:nvSpPr>
        <p:spPr>
          <a:xfrm>
            <a:off x="403104" y="2325725"/>
            <a:ext cx="3085557" cy="2290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Orchestration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primarily focuses on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enhancing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 </a:t>
            </a:r>
            <a:r>
              <a:rPr lang="en-U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local</a:t>
            </a:r>
            <a:r>
              <a:rPr lang="en-US" sz="2400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400" b="1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development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experience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by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simplifying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the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management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of your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app's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configuration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sz="2400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interconnections</a:t>
            </a:r>
            <a:r>
              <a:rPr lang="en-US" sz="2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3A1D0-DA1F-F534-AE8D-437FA284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1" y="4901763"/>
            <a:ext cx="2597199" cy="1138184"/>
          </a:xfrm>
          <a:prstGeom prst="rect">
            <a:avLst/>
          </a:prstGeom>
        </p:spPr>
      </p:pic>
      <p:pic>
        <p:nvPicPr>
          <p:cNvPr id="6150" name="Picture 6" descr="A diagram showing the architecture of the .NET Aspire dashboard.">
            <a:extLst>
              <a:ext uri="{FF2B5EF4-FFF2-40B4-BE49-F238E27FC236}">
                <a16:creationId xmlns:a16="http://schemas.microsoft.com/office/drawing/2014/main" id="{3BDC9FA0-A78D-2FAE-57AC-DE7E34FE3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336" y="4204320"/>
            <a:ext cx="2226123" cy="183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0ADAE7-227A-DF2E-DE27-2813EFCA7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702" y="4616110"/>
            <a:ext cx="3641138" cy="1311260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E1DBC1-E881-ACEE-A15C-3B8C5BDB29EB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378321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1FF0-1259-48D1-8E66-B40BCDEC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demo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5BBC5-D383-46C8-9C7D-48FA8DEF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 more slides!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24B059D-A25A-4C44-6CF1-4464CE45B4E3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5940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75A8C-D113-3171-4A1F-96A9F0112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6AB77B-02BC-D879-77B1-FABA16AB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D2B1D51-4954-9201-A76C-CAE10669A0BC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9E27353-D120-9B18-D682-2FE1D261D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900" y="1185863"/>
            <a:ext cx="11925943" cy="4972050"/>
          </a:xfrm>
        </p:spPr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https://github.com/emimontesdeoca/global-azure-2025-accra-net-aspire</a:t>
            </a:r>
            <a:endParaRPr lang="en-US" sz="3600" dirty="0"/>
          </a:p>
          <a:p>
            <a:r>
              <a:rPr lang="en-US" sz="3600" dirty="0">
                <a:hlinkClick r:id="rId3"/>
              </a:rPr>
              <a:t>https://aka.ms/aspire</a:t>
            </a:r>
            <a:endParaRPr lang="en-US" sz="3600" dirty="0"/>
          </a:p>
          <a:p>
            <a:r>
              <a:rPr lang="en-US" sz="3600" dirty="0">
                <a:hlinkClick r:id="rId4"/>
              </a:rPr>
              <a:t>https://devblogs.microsoft.com/dotnet/category/dotnet-aspire/</a:t>
            </a:r>
            <a:endParaRPr lang="en-US" sz="3600" dirty="0"/>
          </a:p>
          <a:p>
            <a:r>
              <a:rPr lang="en-US" sz="3600" dirty="0">
                <a:hlinkClick r:id="rId5"/>
              </a:rPr>
              <a:t>https://x.com/davidfowl</a:t>
            </a:r>
            <a:endParaRPr lang="en-US" sz="3600" dirty="0"/>
          </a:p>
          <a:p>
            <a:r>
              <a:rPr lang="en-US" sz="3600" dirty="0">
                <a:hlinkClick r:id="rId6"/>
              </a:rPr>
              <a:t>https://x.com/emimontesdeocaa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710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126BDF7-89E6-DCE8-CCA4-4F27610C946A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6833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9B336-167E-4646-85C4-50F9DBF5F1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emimontesdeoca@outlook.es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DA2A-2973-46C7-A0AE-CFEA720F59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in/</a:t>
            </a:r>
            <a:r>
              <a:rPr lang="en-US" dirty="0" err="1"/>
              <a:t>emimontesdeoca</a:t>
            </a:r>
            <a:r>
              <a:rPr lang="en-US" dirty="0"/>
              <a:t>/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FA3BA-8F39-4BBE-A43E-944D285C71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@emimontesdeocaa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E21E3-A201-4DC4-A7B6-5EAD488016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319" y="1595287"/>
            <a:ext cx="7338496" cy="370101"/>
          </a:xfrm>
        </p:spPr>
        <p:txBody>
          <a:bodyPr/>
          <a:lstStyle/>
          <a:p>
            <a:r>
              <a:rPr lang="en-US" sz="2600" b="0" dirty="0"/>
              <a:t>Cloud Dev Team Lead at </a:t>
            </a:r>
            <a:r>
              <a:rPr lang="en-US" sz="2600" b="0" dirty="0" err="1"/>
              <a:t>Intelequia</a:t>
            </a:r>
            <a:endParaRPr lang="en-US" sz="26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F81DF4-9A66-4D0B-800E-A49D26E72F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0" dirty="0"/>
              <a:t>Microsoft MVP &amp; International speaker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6B3B0C-9111-4D54-9C94-23CAFBAAA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988" y="2615381"/>
            <a:ext cx="6078154" cy="34906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Loves Microsoft stack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Team 1995!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Got 2 amazing puppies </a:t>
            </a:r>
            <a:r>
              <a:rPr lang="en-GB" dirty="0"/>
              <a:t>🐶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       Uruguayan and       Spanish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Bunch of tattoos!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Happy to be here!!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605C7-38C5-422A-8BBB-0CEB96F409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Emiliano Montesdeoca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9FAE5B-0FEB-0F85-767E-9B62F4BB27A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095" y="852504"/>
            <a:ext cx="2139315" cy="213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ruguay">
            <a:extLst>
              <a:ext uri="{FF2B5EF4-FFF2-40B4-BE49-F238E27FC236}">
                <a16:creationId xmlns:a16="http://schemas.microsoft.com/office/drawing/2014/main" id="{65AB5225-697D-797F-63E0-F876E4EB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17" y="4144013"/>
            <a:ext cx="650002" cy="43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 of Spain - Wikipedia">
            <a:extLst>
              <a:ext uri="{FF2B5EF4-FFF2-40B4-BE49-F238E27FC236}">
                <a16:creationId xmlns:a16="http://schemas.microsoft.com/office/drawing/2014/main" id="{68F876E6-37E6-2425-82D8-347105920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44" y="4183637"/>
            <a:ext cx="531129" cy="35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683FF8-B98F-F7ED-D183-45A0511796C7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074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EDC5B438-C9FA-0471-7FAB-9C95E413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24" y="1230756"/>
            <a:ext cx="2860208" cy="42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9264-9C12-5C51-9782-FA23FDC2F14F}"/>
              </a:ext>
            </a:extLst>
          </p:cNvPr>
          <p:cNvSpPr txBox="1">
            <a:spLocks/>
          </p:cNvSpPr>
          <p:nvPr/>
        </p:nvSpPr>
        <p:spPr>
          <a:xfrm>
            <a:off x="745412" y="1751799"/>
            <a:ext cx="6403768" cy="43756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accent1"/>
                </a:solidFill>
              </a:rPr>
              <a:t>Struggles</a:t>
            </a:r>
            <a:r>
              <a:rPr lang="en-US" sz="4000" dirty="0">
                <a:solidFill>
                  <a:schemeClr val="accent1"/>
                </a:solidFill>
              </a:rPr>
              <a:t> of </a:t>
            </a:r>
            <a:r>
              <a:rPr lang="en-US" sz="4000" b="1" dirty="0">
                <a:solidFill>
                  <a:schemeClr val="accent1"/>
                </a:solidFill>
              </a:rPr>
              <a:t>developer</a:t>
            </a:r>
            <a:r>
              <a:rPr lang="en-US" sz="4000" dirty="0">
                <a:solidFill>
                  <a:schemeClr val="accent1"/>
                </a:solidFill>
              </a:rPr>
              <a:t> experience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How can we </a:t>
            </a:r>
            <a:r>
              <a:rPr lang="en-US" sz="4000" b="1" dirty="0">
                <a:solidFill>
                  <a:schemeClr val="accent1"/>
                </a:solidFill>
              </a:rPr>
              <a:t>solve</a:t>
            </a:r>
            <a:r>
              <a:rPr lang="en-US" sz="4000" dirty="0">
                <a:solidFill>
                  <a:schemeClr val="accent1"/>
                </a:solidFill>
              </a:rPr>
              <a:t> this?</a:t>
            </a:r>
          </a:p>
          <a:p>
            <a:r>
              <a:rPr lang="en-US" sz="4000" b="1" dirty="0">
                <a:solidFill>
                  <a:schemeClr val="accent1"/>
                </a:solidFill>
              </a:rPr>
              <a:t>Developer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  <a:r>
              <a:rPr lang="en-US" sz="4000" b="1" dirty="0">
                <a:solidFill>
                  <a:schemeClr val="accent1"/>
                </a:solidFill>
              </a:rPr>
              <a:t>challenges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.</a:t>
            </a:r>
            <a:r>
              <a:rPr lang="en-US" sz="4000" b="1" dirty="0">
                <a:solidFill>
                  <a:schemeClr val="accent1"/>
                </a:solidFill>
              </a:rPr>
              <a:t>NET Aspire</a:t>
            </a:r>
          </a:p>
          <a:p>
            <a:r>
              <a:rPr lang="en-US" sz="4000" b="1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9C1BFBE-724F-AC1C-436E-4A8B4A3AF4A2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5466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5185-01E0-4A07-8006-3010908A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17703"/>
            <a:ext cx="5510213" cy="2516073"/>
          </a:xfrm>
        </p:spPr>
        <p:txBody>
          <a:bodyPr/>
          <a:lstStyle/>
          <a:p>
            <a:r>
              <a:rPr lang="en-US" dirty="0"/>
              <a:t>Struggles of developer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7113B-DA50-4604-AC69-20E627D3A7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4143938"/>
            <a:ext cx="5510213" cy="1011046"/>
          </a:xfrm>
        </p:spPr>
        <p:txBody>
          <a:bodyPr/>
          <a:lstStyle/>
          <a:p>
            <a:r>
              <a:rPr lang="en-US" dirty="0"/>
              <a:t>Why am I always sad when I develop?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516464A-814F-893D-82F9-929727261EFE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4317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Developer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32" y="1253331"/>
            <a:ext cx="8376598" cy="2260521"/>
          </a:xfrm>
        </p:spPr>
        <p:txBody>
          <a:bodyPr>
            <a:normAutofit fontScale="92500"/>
          </a:bodyPr>
          <a:lstStyle/>
          <a:p>
            <a:r>
              <a:rPr lang="en-US" dirty="0"/>
              <a:t>Refers to the overall experience and satisfaction that developers have while using tools, platforms, and processes to build software. </a:t>
            </a:r>
          </a:p>
          <a:p>
            <a:r>
              <a:rPr lang="en-US" dirty="0"/>
              <a:t>It encompasses everything that affects a developer’s ability to perform their tasks efficiently and enjoyably.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7643E7-2199-F509-FB62-DB76F91A043F}"/>
              </a:ext>
            </a:extLst>
          </p:cNvPr>
          <p:cNvSpPr txBox="1">
            <a:spLocks/>
          </p:cNvSpPr>
          <p:nvPr/>
        </p:nvSpPr>
        <p:spPr>
          <a:xfrm>
            <a:off x="336822" y="3705299"/>
            <a:ext cx="8276108" cy="2224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355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Impact on Productivity and Efficiency</a:t>
            </a:r>
          </a:p>
          <a:p>
            <a:r>
              <a:rPr lang="en-US" sz="3600" dirty="0"/>
              <a:t>Quality of software</a:t>
            </a:r>
          </a:p>
          <a:p>
            <a:r>
              <a:rPr lang="en-US" sz="3600" dirty="0"/>
              <a:t>Developer satisfaction and retention</a:t>
            </a:r>
          </a:p>
        </p:txBody>
      </p:sp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EF8EDBE8-9BFA-083C-8179-2F71B6EA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106" y="1436486"/>
            <a:ext cx="2656685" cy="398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9E775EE-D102-E910-7506-7F9CCD04DEEC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32024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90C7-2AD2-7D25-2105-B2F02819D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CBCC-05D1-C484-8EAF-632E7B43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20" y="274219"/>
            <a:ext cx="11739359" cy="951855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Developers</a:t>
            </a:r>
            <a:br>
              <a:rPr lang="en-US" dirty="0"/>
            </a:br>
            <a:r>
              <a:rPr lang="en-US" dirty="0"/>
              <a:t>Face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16C6C-DBDB-36AD-E19E-D1AC9330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20" y="1580099"/>
            <a:ext cx="6403768" cy="4375645"/>
          </a:xfrm>
        </p:spPr>
        <p:txBody>
          <a:bodyPr>
            <a:normAutofit/>
          </a:bodyPr>
          <a:lstStyle/>
          <a:p>
            <a:r>
              <a:rPr lang="en-US" sz="3600" dirty="0"/>
              <a:t>Tool Overload</a:t>
            </a:r>
          </a:p>
          <a:p>
            <a:r>
              <a:rPr lang="en-US" sz="3600" dirty="0"/>
              <a:t>Complex environments</a:t>
            </a:r>
          </a:p>
          <a:p>
            <a:r>
              <a:rPr lang="en-US" sz="3600" dirty="0"/>
              <a:t>Limited Scalability</a:t>
            </a:r>
          </a:p>
          <a:p>
            <a:r>
              <a:rPr lang="en-US" sz="3600" dirty="0"/>
              <a:t>Inefficient Workflows</a:t>
            </a:r>
          </a:p>
          <a:p>
            <a:r>
              <a:rPr lang="en-US" sz="3600" dirty="0"/>
              <a:t>Knowledge Silos</a:t>
            </a:r>
          </a:p>
          <a:p>
            <a:r>
              <a:rPr lang="en-US" sz="3600" dirty="0"/>
              <a:t>Outdated strategies</a:t>
            </a:r>
          </a:p>
          <a:p>
            <a:r>
              <a:rPr lang="en-US" sz="3600" dirty="0"/>
              <a:t>Can’t scale!</a:t>
            </a:r>
          </a:p>
        </p:txBody>
      </p:sp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E276D26E-C7F4-E1E5-0A4C-D3238DAF9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21" y="274219"/>
            <a:ext cx="4214936" cy="56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BD7E463-410C-0735-EACD-69A481FC744D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64754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9DD9-957D-42AA-A13F-AA9210A3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48699"/>
            <a:ext cx="5510213" cy="1685077"/>
          </a:xfrm>
        </p:spPr>
        <p:txBody>
          <a:bodyPr/>
          <a:lstStyle/>
          <a:p>
            <a:r>
              <a:rPr lang="en-US" dirty="0"/>
              <a:t>How can we solve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072E9-880E-4FC6-BA5B-779EC0D1C4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4143938"/>
            <a:ext cx="5510213" cy="1011046"/>
          </a:xfrm>
        </p:spPr>
        <p:txBody>
          <a:bodyPr/>
          <a:lstStyle/>
          <a:p>
            <a:r>
              <a:rPr lang="en-US" dirty="0"/>
              <a:t>Yeah you came for this most likely…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D3F239C-3B5E-311D-CF3C-B8AD5A3B6EA2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65699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D82B-9ED6-43AA-92A3-12C0BA6F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Building Cloud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31" y="1221387"/>
            <a:ext cx="6799357" cy="4862334"/>
          </a:xfrm>
        </p:spPr>
        <p:txBody>
          <a:bodyPr>
            <a:normAutofit/>
          </a:bodyPr>
          <a:lstStyle/>
          <a:p>
            <a:r>
              <a:rPr lang="en-US" sz="2400" b="1" dirty="0"/>
              <a:t>Adopt Microservices Architecture</a:t>
            </a:r>
            <a:r>
              <a:rPr lang="en-US" sz="2400" dirty="0"/>
              <a:t>: Enhance scalability and maintainability.</a:t>
            </a:r>
          </a:p>
          <a:p>
            <a:r>
              <a:rPr lang="en-US" sz="2400" b="1" dirty="0"/>
              <a:t>Utilize Cloud-Native Services</a:t>
            </a:r>
            <a:r>
              <a:rPr lang="en-US" sz="2400" dirty="0"/>
              <a:t>: Leverage managed services for databases, caching, etc.</a:t>
            </a:r>
          </a:p>
          <a:p>
            <a:r>
              <a:rPr lang="en-US" sz="2400" b="1" dirty="0"/>
              <a:t>Implement CI/CD Pipelines</a:t>
            </a:r>
            <a:r>
              <a:rPr lang="en-US" sz="2400" dirty="0"/>
              <a:t>: Automate testing and deployment for faster releases.</a:t>
            </a:r>
          </a:p>
          <a:p>
            <a:r>
              <a:rPr lang="en-US" sz="2400" b="1" dirty="0"/>
              <a:t>Emphasize Infrastructure as Code (</a:t>
            </a:r>
            <a:r>
              <a:rPr lang="en-US" sz="2400" b="1" dirty="0" err="1"/>
              <a:t>IaC</a:t>
            </a:r>
            <a:r>
              <a:rPr lang="en-US" sz="2400" b="1" dirty="0"/>
              <a:t>): </a:t>
            </a:r>
            <a:r>
              <a:rPr lang="en-US" sz="2400" dirty="0"/>
              <a:t>Ensure consistent and reproducible environments.</a:t>
            </a:r>
          </a:p>
          <a:p>
            <a:r>
              <a:rPr lang="en-US" sz="2400" b="1" dirty="0"/>
              <a:t>Monitor and Optimize Performance:</a:t>
            </a:r>
            <a:r>
              <a:rPr lang="en-US" sz="2400" dirty="0"/>
              <a:t> Use monitoring tools to track and improve app performance.</a:t>
            </a:r>
          </a:p>
        </p:txBody>
      </p:sp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816652D2-0ADB-DFDF-6805-7D506193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98" y="1967477"/>
            <a:ext cx="4217543" cy="2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93378BB-C5F4-8C84-89D2-552FE0F3465E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202756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9E79-266C-22E1-6EA4-05B15ACA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3F55-9665-F483-8967-E86F1DAA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79696"/>
            <a:ext cx="5510213" cy="854080"/>
          </a:xfrm>
        </p:spPr>
        <p:txBody>
          <a:bodyPr/>
          <a:lstStyle/>
          <a:p>
            <a:r>
              <a:rPr lang="en-US" dirty="0"/>
              <a:t>.NET Aspire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0CF10-CC84-98BE-3014-CB30AE11AA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4143938"/>
            <a:ext cx="5510213" cy="1011046"/>
          </a:xfrm>
        </p:spPr>
        <p:txBody>
          <a:bodyPr/>
          <a:lstStyle/>
          <a:p>
            <a:r>
              <a:rPr lang="en-US" dirty="0"/>
              <a:t>The solution to all our problems… right?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C6CCF93-713F-EACC-3FD8-513A12A21D65}"/>
              </a:ext>
            </a:extLst>
          </p:cNvPr>
          <p:cNvSpPr txBox="1">
            <a:spLocks/>
          </p:cNvSpPr>
          <p:nvPr/>
        </p:nvSpPr>
        <p:spPr>
          <a:xfrm>
            <a:off x="6786596" y="6440990"/>
            <a:ext cx="1990047" cy="22775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/>
                </a:solidFill>
              </a:rPr>
              <a:t>@emimontesdeocaa</a:t>
            </a:r>
          </a:p>
        </p:txBody>
      </p:sp>
    </p:spTree>
    <p:extLst>
      <p:ext uri="{BB962C8B-B14F-4D97-AF65-F5344CB8AC3E}">
        <p14:creationId xmlns:p14="http://schemas.microsoft.com/office/powerpoint/2010/main" val="16353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a061b1-bdb8-4664-ad9e-272301b45d52">
      <Terms xmlns="http://schemas.microsoft.com/office/infopath/2007/PartnerControls"/>
    </lcf76f155ced4ddcb4097134ff3c332f>
    <TaxCatchAll xmlns="ea3e4b80-20a0-46c1-93e7-c2ea17da974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F00FA3E7003141BC16E026FCE150A0" ma:contentTypeVersion="14" ma:contentTypeDescription="Create a new document." ma:contentTypeScope="" ma:versionID="cd6f1e720285b57b5d5543e2ca3f0057">
  <xsd:schema xmlns:xsd="http://www.w3.org/2001/XMLSchema" xmlns:xs="http://www.w3.org/2001/XMLSchema" xmlns:p="http://schemas.microsoft.com/office/2006/metadata/properties" xmlns:ns2="30a061b1-bdb8-4664-ad9e-272301b45d52" xmlns:ns3="ea3e4b80-20a0-46c1-93e7-c2ea17da9740" targetNamespace="http://schemas.microsoft.com/office/2006/metadata/properties" ma:root="true" ma:fieldsID="9017f70464279b2d5c8597f95853a917" ns2:_="" ns3:_="">
    <xsd:import namespace="30a061b1-bdb8-4664-ad9e-272301b45d52"/>
    <xsd:import namespace="ea3e4b80-20a0-46c1-93e7-c2ea17da97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061b1-bdb8-4664-ad9e-272301b45d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e4b80-20a0-46c1-93e7-c2ea17da974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646f652-a1fa-4c47-aa8a-3feea43d6495}" ma:internalName="TaxCatchAll" ma:showField="CatchAllData" ma:web="ea3e4b80-20a0-46c1-93e7-c2ea17da97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C3A8D-3909-48B8-AD16-00959621AB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9D4A8B-C6CB-443E-8607-734A65901095}">
  <ds:schemaRefs>
    <ds:schemaRef ds:uri="http://schemas.microsoft.com/office/2006/metadata/properties"/>
    <ds:schemaRef ds:uri="http://schemas.microsoft.com/office/infopath/2007/PartnerControls"/>
    <ds:schemaRef ds:uri="30a061b1-bdb8-4664-ad9e-272301b45d52"/>
    <ds:schemaRef ds:uri="ea3e4b80-20a0-46c1-93e7-c2ea17da9740"/>
  </ds:schemaRefs>
</ds:datastoreItem>
</file>

<file path=customXml/itemProps3.xml><?xml version="1.0" encoding="utf-8"?>
<ds:datastoreItem xmlns:ds="http://schemas.openxmlformats.org/officeDocument/2006/customXml" ds:itemID="{48B6E94E-245C-49C7-8CEE-07F0952CCC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a061b1-bdb8-4664-ad9e-272301b45d52"/>
    <ds:schemaRef ds:uri="ea3e4b80-20a0-46c1-93e7-c2ea17da97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474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Rounded MT Bold</vt:lpstr>
      <vt:lpstr>Calibri</vt:lpstr>
      <vt:lpstr>Nunito Sans</vt:lpstr>
      <vt:lpstr>Segoe UI</vt:lpstr>
      <vt:lpstr>Segoe UI (Body)</vt:lpstr>
      <vt:lpstr>Segoe UI Light</vt:lpstr>
      <vt:lpstr>Office Theme</vt:lpstr>
      <vt:lpstr>.NET Aspire: Cloud-Native Without the Chaos</vt:lpstr>
      <vt:lpstr>PowerPoint Presentation</vt:lpstr>
      <vt:lpstr>PowerPoint Presentation</vt:lpstr>
      <vt:lpstr>Struggles of developer experience</vt:lpstr>
      <vt:lpstr>What is Developer Experience?</vt:lpstr>
      <vt:lpstr>Challenges Developers Face Today</vt:lpstr>
      <vt:lpstr>How can we solve this?</vt:lpstr>
      <vt:lpstr>Strategies for Building Cloud Apps</vt:lpstr>
      <vt:lpstr>.NET Aspire</vt:lpstr>
      <vt:lpstr>.NET Aspire – an overview of a godsent tool</vt:lpstr>
      <vt:lpstr>.NET Aspire – 3 main characteristics</vt:lpstr>
      <vt:lpstr>It’s demo time!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Nanddeep Nachan</dc:creator>
  <cp:lastModifiedBy>Emiliano Montesdeoca del Puerto</cp:lastModifiedBy>
  <cp:revision>124</cp:revision>
  <dcterms:created xsi:type="dcterms:W3CDTF">2020-01-05T10:52:53Z</dcterms:created>
  <dcterms:modified xsi:type="dcterms:W3CDTF">2025-05-05T19:30:22Z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0x010100B4F00FA3E7003141BC16E026FCE150A0</vt:lpwstr>
  </property>
  <property fmtid="{D5CDD505-2E9C-101B-9397-08002B2CF9AE}" pid="3" name="MediaServiceImageTags">
    <vt:lpwstr/>
  </property>
  <property fmtid="{D5CDD505-2E9C-101B-9397-08002B2CF9AE}" pid="4" name="MSIP_Label_022bb90d-0cda-491d-b861-d195b14532dc_Enabled">
    <vt:lpwstr>true</vt:lpwstr>
  </property>
  <property fmtid="{D5CDD505-2E9C-101B-9397-08002B2CF9AE}" pid="5" name="MSIP_Label_022bb90d-0cda-491d-b861-d195b14532dc_SetDate">
    <vt:lpwstr>2023-04-24T09:27:03Z</vt:lpwstr>
  </property>
  <property fmtid="{D5CDD505-2E9C-101B-9397-08002B2CF9AE}" pid="6" name="MSIP_Label_022bb90d-0cda-491d-b861-d195b14532dc_Method">
    <vt:lpwstr>Standard</vt:lpwstr>
  </property>
  <property fmtid="{D5CDD505-2E9C-101B-9397-08002B2CF9AE}" pid="7" name="MSIP_Label_022bb90d-0cda-491d-b861-d195b14532dc_Name">
    <vt:lpwstr>Restricted - Internal</vt:lpwstr>
  </property>
  <property fmtid="{D5CDD505-2E9C-101B-9397-08002B2CF9AE}" pid="8" name="MSIP_Label_022bb90d-0cda-491d-b861-d195b14532dc_SiteId">
    <vt:lpwstr>de348bc7-1aeb-4406-8cb3-97db021cadb4</vt:lpwstr>
  </property>
  <property fmtid="{D5CDD505-2E9C-101B-9397-08002B2CF9AE}" pid="9" name="MSIP_Label_022bb90d-0cda-491d-b861-d195b14532dc_ActionId">
    <vt:lpwstr>8d0e9715-40e4-4093-b41b-81a90e816d21</vt:lpwstr>
  </property>
  <property fmtid="{D5CDD505-2E9C-101B-9397-08002B2CF9AE}" pid="10" name="MSIP_Label_022bb90d-0cda-491d-b861-d195b14532dc_ContentBits">
    <vt:lpwstr>2</vt:lpwstr>
  </property>
  <property fmtid="{D5CDD505-2E9C-101B-9397-08002B2CF9AE}" pid="11" name="ClassificationContentMarkingFooterLocations">
    <vt:lpwstr>Office Theme:6</vt:lpwstr>
  </property>
  <property fmtid="{D5CDD505-2E9C-101B-9397-08002B2CF9AE}" pid="12" name="ClassificationContentMarkingFooterText">
    <vt:lpwstr>Restricted - Internal</vt:lpwstr>
  </property>
</Properties>
</file>